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1"/>
  </p:sldMasterIdLst>
  <p:notesMasterIdLst>
    <p:notesMasterId r:id="rId10"/>
  </p:notesMasterIdLst>
  <p:handoutMasterIdLst>
    <p:handoutMasterId r:id="rId11"/>
  </p:handoutMasterIdLst>
  <p:sldIdLst>
    <p:sldId id="2147480141" r:id="rId2"/>
    <p:sldId id="2147480118" r:id="rId3"/>
    <p:sldId id="2147480137" r:id="rId4"/>
    <p:sldId id="2147480135" r:id="rId5"/>
    <p:sldId id="2147480132" r:id="rId6"/>
    <p:sldId id="2147480126" r:id="rId7"/>
    <p:sldId id="2147480133" r:id="rId8"/>
    <p:sldId id="2147480142" r:id="rId9"/>
  </p:sldIdLst>
  <p:sldSz cx="12192000" cy="6858000"/>
  <p:notesSz cx="6858000" cy="9144000"/>
  <p:embeddedFontLst>
    <p:embeddedFont>
      <p:font typeface="Cascadia Mono" panose="020B0609020000020004" pitchFamily="49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ExtraBold" panose="020B0906030804020204" pitchFamily="34" charset="0"/>
      <p:bold r:id="rId24"/>
      <p:italic r:id="rId25"/>
      <p:boldItalic r:id="rId26"/>
    </p:embeddedFont>
    <p:embeddedFont>
      <p:font typeface="Segoe Sans Text" pitchFamily="2" charset="0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ED4F82-F9B5-4786-81FB-0B2DBB3CB244}">
          <p14:sldIdLst>
            <p14:sldId id="2147480141"/>
            <p14:sldId id="2147480118"/>
            <p14:sldId id="2147480137"/>
            <p14:sldId id="2147480135"/>
            <p14:sldId id="2147480132"/>
            <p14:sldId id="2147480126"/>
            <p14:sldId id="2147480133"/>
            <p14:sldId id="2147480142"/>
          </p14:sldIdLst>
        </p14:section>
        <p14:section name="Backup" id="{85716256-AB83-4FBD-B6FD-4F02791F688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519"/>
    <a:srgbClr val="B2A1E8"/>
    <a:srgbClr val="C914BA"/>
    <a:srgbClr val="B01EC5"/>
    <a:srgbClr val="403BDF"/>
    <a:srgbClr val="8D28CF"/>
    <a:srgbClr val="C316BA"/>
    <a:srgbClr val="9D25CA"/>
    <a:srgbClr val="8A19C2"/>
    <a:srgbClr val="662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AF855-2584-46E1-8347-2F9922937CFC}" v="4" dt="2024-11-23T23:32:59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8" y="20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microsoft.com/office/2018/10/relationships/authors" Target="authors.xml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11/25/2024 2:31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11/25/2024 2:31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performance-improvements-in-net-9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net9perf" TargetMode="External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D4FE40-4905-E948-D098-EEDE63CEC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017A7-586D-6302-BD22-909C45A5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3CF3C-E693-1FBF-91D9-B18A4B9491DC}"/>
              </a:ext>
            </a:extLst>
          </p:cNvPr>
          <p:cNvSpPr txBox="1">
            <a:spLocks/>
          </p:cNvSpPr>
          <p:nvPr/>
        </p:nvSpPr>
        <p:spPr>
          <a:xfrm>
            <a:off x="132222" y="5547126"/>
            <a:ext cx="5430837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Stephen Toub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693A3-26FD-6664-FA65-1F7CCEEC97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082319-8BD6-F4C8-9E03-8135E012E1F7}"/>
              </a:ext>
            </a:extLst>
          </p:cNvPr>
          <p:cNvSpPr txBox="1">
            <a:spLocks/>
          </p:cNvSpPr>
          <p:nvPr/>
        </p:nvSpPr>
        <p:spPr>
          <a:xfrm>
            <a:off x="132222" y="3331818"/>
            <a:ext cx="4921274" cy="18288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sz="4800" dirty="0">
                <a:gradFill flip="none" rotWithShape="1">
                  <a:gsLst>
                    <a:gs pos="30000">
                      <a:schemeClr val="accent2"/>
                    </a:gs>
                    <a:gs pos="100000">
                      <a:schemeClr val="bg1"/>
                    </a:gs>
                  </a:gsLst>
                  <a:lin ang="3600000" scaled="0"/>
                  <a:tileRect/>
                </a:gradFill>
              </a:rPr>
              <a:t>Performance </a:t>
            </a:r>
          </a:p>
          <a:p>
            <a:r>
              <a:rPr lang="en-US" sz="4800" dirty="0">
                <a:gradFill flip="none" rotWithShape="1">
                  <a:gsLst>
                    <a:gs pos="30000">
                      <a:schemeClr val="accent2"/>
                    </a:gs>
                    <a:gs pos="100000">
                      <a:schemeClr val="bg1"/>
                    </a:gs>
                  </a:gsLst>
                  <a:lin ang="3600000" scaled="0"/>
                  <a:tileRect/>
                </a:gradFill>
              </a:rPr>
              <a:t>Improvements </a:t>
            </a:r>
          </a:p>
          <a:p>
            <a:r>
              <a:rPr lang="en-US" sz="4800" dirty="0">
                <a:gradFill flip="none" rotWithShape="1">
                  <a:gsLst>
                    <a:gs pos="30000">
                      <a:schemeClr val="accent2"/>
                    </a:gs>
                    <a:gs pos="100000">
                      <a:schemeClr val="bg1"/>
                    </a:gs>
                  </a:gsLst>
                  <a:lin ang="3600000" scaled="0"/>
                  <a:tileRect/>
                </a:gradFill>
              </a:rPr>
              <a:t>in .NET 9</a:t>
            </a:r>
          </a:p>
        </p:txBody>
      </p:sp>
    </p:spTree>
    <p:extLst>
      <p:ext uri="{BB962C8B-B14F-4D97-AF65-F5344CB8AC3E}">
        <p14:creationId xmlns:p14="http://schemas.microsoft.com/office/powerpoint/2010/main" val="122008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334AC-7FA8-7975-BD40-5CC9BFDE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CD17BF-182C-FE38-ADFA-D25C0D4F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71" y="2185539"/>
            <a:ext cx="11070170" cy="2229469"/>
          </a:xfrm>
          <a:prstGeom prst="rect">
            <a:avLst/>
          </a:prstGeom>
          <a:ln w="38100" cap="sq">
            <a:solidFill>
              <a:schemeClr val="bg2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hlinkClick r:id="rId3"/>
            <a:extLst>
              <a:ext uri="{FF2B5EF4-FFF2-40B4-BE49-F238E27FC236}">
                <a16:creationId xmlns:a16="http://schemas.microsoft.com/office/drawing/2014/main" id="{FB51C3C0-7DB3-70B9-5878-BF918A1EC6BD}"/>
              </a:ext>
            </a:extLst>
          </p:cNvPr>
          <p:cNvSpPr txBox="1"/>
          <p:nvPr/>
        </p:nvSpPr>
        <p:spPr>
          <a:xfrm>
            <a:off x="300584" y="263110"/>
            <a:ext cx="10977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https://devblogs.microsoft.com/dotnet/performance-improvements-in-net-9/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38144-470C-BD4B-4FC4-F0D5E8DF0112}"/>
              </a:ext>
            </a:extLst>
          </p:cNvPr>
          <p:cNvSpPr txBox="1"/>
          <p:nvPr/>
        </p:nvSpPr>
        <p:spPr>
          <a:xfrm>
            <a:off x="2220475" y="6048709"/>
            <a:ext cx="96997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But… can’t cover 350+ PRs in 45 minutes, so instead…</a:t>
            </a:r>
          </a:p>
        </p:txBody>
      </p:sp>
    </p:spTree>
    <p:extLst>
      <p:ext uri="{BB962C8B-B14F-4D97-AF65-F5344CB8AC3E}">
        <p14:creationId xmlns:p14="http://schemas.microsoft.com/office/powerpoint/2010/main" val="3744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0885C-AE3E-A2DD-B3C6-C72C02FC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DC884-4166-95AF-CA11-4E5CE9B6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F4A4F-4471-A748-0FE8-F67A6112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4D6D7-DD8C-EAB7-F5DF-92A2B6CC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F9BB7D-47CA-3A05-0F56-D8FA8A297137}"/>
              </a:ext>
            </a:extLst>
          </p:cNvPr>
          <p:cNvSpPr txBox="1"/>
          <p:nvPr/>
        </p:nvSpPr>
        <p:spPr>
          <a:xfrm>
            <a:off x="7425894" y="3270984"/>
            <a:ext cx="37798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GetAlternateLookup</a:t>
            </a:r>
            <a:endParaRPr lang="en-US" sz="28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9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F062D-3B86-A59D-A319-8BDE8F2E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958D4-5B2C-98F6-8F93-47459C5E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2D666-DABC-2CEF-D611-5D00C85AF307}"/>
              </a:ext>
            </a:extLst>
          </p:cNvPr>
          <p:cNvSpPr txBox="1"/>
          <p:nvPr/>
        </p:nvSpPr>
        <p:spPr>
          <a:xfrm>
            <a:off x="7051343" y="2329218"/>
            <a:ext cx="52899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MemoryExtensions.Split</a:t>
            </a:r>
            <a:endParaRPr lang="en-US" sz="28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662BF-6A73-40F1-78D7-FE5E997846B8}"/>
              </a:ext>
            </a:extLst>
          </p:cNvPr>
          <p:cNvSpPr txBox="1"/>
          <p:nvPr/>
        </p:nvSpPr>
        <p:spPr>
          <a:xfrm>
            <a:off x="7051343" y="4036340"/>
            <a:ext cx="50494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Regex.EnumerateSplits</a:t>
            </a:r>
            <a:endParaRPr lang="en-US" sz="2800" dirty="0">
              <a:solidFill>
                <a:schemeClr val="bg1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6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E9593-7D97-FA45-B58F-319DBB594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olding a magnifying glass&#10;&#10;Description automatically generated">
            <a:extLst>
              <a:ext uri="{FF2B5EF4-FFF2-40B4-BE49-F238E27FC236}">
                <a16:creationId xmlns:a16="http://schemas.microsoft.com/office/drawing/2014/main" id="{CF324395-B794-6719-4956-0064A7EF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3D3E2-0CED-7B0E-E183-EA5A23EB2D74}"/>
              </a:ext>
            </a:extLst>
          </p:cNvPr>
          <p:cNvSpPr txBox="1"/>
          <p:nvPr/>
        </p:nvSpPr>
        <p:spPr>
          <a:xfrm>
            <a:off x="7283355" y="3234520"/>
            <a:ext cx="419986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SearchValues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&lt;string&gt;</a:t>
            </a:r>
          </a:p>
        </p:txBody>
      </p:sp>
    </p:spTree>
    <p:extLst>
      <p:ext uri="{BB962C8B-B14F-4D97-AF65-F5344CB8AC3E}">
        <p14:creationId xmlns:p14="http://schemas.microsoft.com/office/powerpoint/2010/main" val="18097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391FB-F303-EE60-C99A-5A23A3BC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7F75B-163D-FEF5-8EC9-F540EF31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F1437-5048-C6D1-BBFA-AE30EF81172E}"/>
              </a:ext>
            </a:extLst>
          </p:cNvPr>
          <p:cNvSpPr txBox="1"/>
          <p:nvPr/>
        </p:nvSpPr>
        <p:spPr>
          <a:xfrm>
            <a:off x="7269907" y="3332828"/>
            <a:ext cx="419986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TensorPrimitives</a:t>
            </a:r>
            <a:r>
              <a:rPr lang="en-US" sz="2800" dirty="0">
                <a:solidFill>
                  <a:schemeClr val="bg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.&lt;T&gt;</a:t>
            </a:r>
          </a:p>
        </p:txBody>
      </p:sp>
    </p:spTree>
    <p:extLst>
      <p:ext uri="{BB962C8B-B14F-4D97-AF65-F5344CB8AC3E}">
        <p14:creationId xmlns:p14="http://schemas.microsoft.com/office/powerpoint/2010/main" val="36127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5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7D705-A759-19CE-B183-28901DB8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56F8C7-B207-3C83-2D4D-8EA85940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8F17B-73C3-A337-AD23-378E7A296A65}"/>
              </a:ext>
            </a:extLst>
          </p:cNvPr>
          <p:cNvSpPr txBox="1"/>
          <p:nvPr/>
        </p:nvSpPr>
        <p:spPr>
          <a:xfrm>
            <a:off x="1625860" y="3368308"/>
            <a:ext cx="22602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6495E-1C3F-1F54-5314-36F1915C27BF}"/>
              </a:ext>
            </a:extLst>
          </p:cNvPr>
          <p:cNvSpPr txBox="1"/>
          <p:nvPr/>
        </p:nvSpPr>
        <p:spPr>
          <a:xfrm>
            <a:off x="512417" y="4683784"/>
            <a:ext cx="45896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E672CB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Sans Tex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https://aka.ms/net9perf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228600">
                  <a:srgbClr val="E672CB">
                    <a:satMod val="175000"/>
                    <a:alpha val="40000"/>
                  </a:srgbClr>
                </a:glow>
              </a:effectLst>
              <a:uLnTx/>
              <a:uFillTx/>
              <a:latin typeface="Segoe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9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Open Sans</vt:lpstr>
      <vt:lpstr>Wingdings</vt:lpstr>
      <vt:lpstr>Open Sans ExtraBold</vt:lpstr>
      <vt:lpstr>Cascadia Mono</vt:lpstr>
      <vt:lpstr>Consolas</vt:lpstr>
      <vt:lpstr>Segoe Sans Text</vt:lpstr>
      <vt:lpstr>Segoe UI</vt:lpstr>
      <vt:lpstr>Calibri</vt:lpstr>
      <vt:lpstr>Arial</vt:lpstr>
      <vt:lpstr>Azure 2023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Margaret Gray (SIMPLICITY CONSULTING INC)</dc:creator>
  <cp:keywords/>
  <dc:description/>
  <cp:lastModifiedBy>Margaret Gray (SIMPLICITY CONSULTING INC)</cp:lastModifiedBy>
  <cp:revision>1</cp:revision>
  <dcterms:created xsi:type="dcterms:W3CDTF">2024-11-23T23:32:59Z</dcterms:created>
  <dcterms:modified xsi:type="dcterms:W3CDTF">2024-11-25T22:32:16Z</dcterms:modified>
  <cp:category/>
</cp:coreProperties>
</file>